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66" r:id="rId3"/>
    <p:sldId id="257" r:id="rId4"/>
    <p:sldId id="272" r:id="rId5"/>
    <p:sldId id="268" r:id="rId6"/>
    <p:sldId id="269" r:id="rId7"/>
    <p:sldId id="270" r:id="rId8"/>
    <p:sldId id="263" r:id="rId9"/>
    <p:sldId id="264" r:id="rId10"/>
    <p:sldId id="267" r:id="rId11"/>
    <p:sldId id="259" r:id="rId12"/>
    <p:sldId id="260" r:id="rId13"/>
    <p:sldId id="271" r:id="rId14"/>
    <p:sldId id="261" r:id="rId15"/>
    <p:sldId id="262"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F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4660"/>
  </p:normalViewPr>
  <p:slideViewPr>
    <p:cSldViewPr>
      <p:cViewPr varScale="1">
        <p:scale>
          <a:sx n="85" d="100"/>
          <a:sy n="85" d="100"/>
        </p:scale>
        <p:origin x="-344" y="-96"/>
      </p:cViewPr>
      <p:guideLst>
        <p:guide orient="horz" pos="2160"/>
        <p:guide pos="2880"/>
      </p:guideLst>
    </p:cSldViewPr>
  </p:slideViewPr>
  <p:notesTextViewPr>
    <p:cViewPr>
      <p:scale>
        <a:sx n="100" d="100"/>
        <a:sy n="100" d="100"/>
      </p:scale>
      <p:origin x="0" y="736"/>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D2EFD3-7088-F04C-9512-97ECB4CAE565}" type="datetimeFigureOut">
              <a:rPr lang="en-US" smtClean="0"/>
              <a:t>3/15/13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88EB5F-BEDF-3446-BCDA-C9ECA9B874F2}" type="slidenum">
              <a:rPr lang="en-US" smtClean="0"/>
              <a:t>‹#›</a:t>
            </a:fld>
            <a:endParaRPr lang="en-US"/>
          </a:p>
        </p:txBody>
      </p:sp>
    </p:spTree>
    <p:extLst>
      <p:ext uri="{BB962C8B-B14F-4D97-AF65-F5344CB8AC3E}">
        <p14:creationId xmlns:p14="http://schemas.microsoft.com/office/powerpoint/2010/main" val="33169489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how</a:t>
            </a:r>
            <a:r>
              <a:rPr lang="en-US" baseline="0" dirty="0" smtClean="0"/>
              <a:t> observations of eye placement (forward-facing vs. on “side” of head) and teeth can tell us a lot about whether an animal is primarily the one doing the hunting, or the one being hunted!</a:t>
            </a:r>
          </a:p>
          <a:p>
            <a:endParaRPr lang="en-US" baseline="0" dirty="0" smtClean="0"/>
          </a:p>
          <a:p>
            <a:r>
              <a:rPr lang="en-US" baseline="0" dirty="0" smtClean="0"/>
              <a:t>Exemplars: </a:t>
            </a:r>
          </a:p>
          <a:p>
            <a:r>
              <a:rPr lang="en-US" baseline="0" dirty="0" smtClean="0"/>
              <a:t>1. Field of View:  Have students put their hands in front of them, arms outstretched, with pointer finger up.  Have them move their arms back to their side until they can no longer see their finger (wiggling helps accuracy).  Discuss that we are blind to almost ½ of the world!  Point out how dangerous this would be for an organism that was </a:t>
            </a:r>
            <a:r>
              <a:rPr lang="en-US" baseline="0" dirty="0" err="1" smtClean="0"/>
              <a:t>primarly</a:t>
            </a:r>
            <a:r>
              <a:rPr lang="en-US" baseline="0" dirty="0" smtClean="0"/>
              <a:t> hunted (i.e., prey).</a:t>
            </a:r>
          </a:p>
          <a:p>
            <a:endParaRPr lang="en-US" baseline="0" smtClean="0"/>
          </a:p>
          <a:p>
            <a:r>
              <a:rPr lang="en-US" baseline="0" smtClean="0"/>
              <a:t>2. </a:t>
            </a:r>
            <a:r>
              <a:rPr lang="en-US" baseline="0" dirty="0" smtClean="0"/>
              <a:t>Binocular Vision for depth perception: Have students work with a partner.  One person covers one of their own eyes, and then tries to place one of their fingers down directly onto the upturned finger of their partner.</a:t>
            </a:r>
            <a:endParaRPr lang="en-US" dirty="0"/>
          </a:p>
        </p:txBody>
      </p:sp>
      <p:sp>
        <p:nvSpPr>
          <p:cNvPr id="4" name="Slide Number Placeholder 3"/>
          <p:cNvSpPr>
            <a:spLocks noGrp="1"/>
          </p:cNvSpPr>
          <p:nvPr>
            <p:ph type="sldNum" sz="quarter" idx="10"/>
          </p:nvPr>
        </p:nvSpPr>
        <p:spPr/>
        <p:txBody>
          <a:bodyPr/>
          <a:lstStyle/>
          <a:p>
            <a:fld id="{D188EB5F-BEDF-3446-BCDA-C9ECA9B874F2}" type="slidenum">
              <a:rPr lang="en-US" smtClean="0"/>
              <a:t>4</a:t>
            </a:fld>
            <a:endParaRPr lang="en-US"/>
          </a:p>
        </p:txBody>
      </p:sp>
    </p:spTree>
    <p:extLst>
      <p:ext uri="{BB962C8B-B14F-4D97-AF65-F5344CB8AC3E}">
        <p14:creationId xmlns:p14="http://schemas.microsoft.com/office/powerpoint/2010/main" val="4191217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B9135C-91FF-44DA-ADF8-4364E5F7021A}"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B9135C-91FF-44DA-ADF8-4364E5F7021A}" type="datetimeFigureOut">
              <a:rPr lang="en-US" smtClean="0"/>
              <a:t>3/15/13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B9135C-91FF-44DA-ADF8-4364E5F7021A}" type="datetimeFigureOut">
              <a:rPr lang="en-US" smtClean="0"/>
              <a:t>3/15/13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B9135C-91FF-44DA-ADF8-4364E5F7021A}" type="datetimeFigureOut">
              <a:rPr lang="en-US" smtClean="0"/>
              <a:t>3/15/13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B9135C-91FF-44DA-ADF8-4364E5F7021A}" type="datetimeFigureOut">
              <a:rPr lang="en-US" smtClean="0"/>
              <a:t>3/15/13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9135C-91FF-44DA-ADF8-4364E5F7021A}" type="datetimeFigureOut">
              <a:rPr lang="en-US" smtClean="0"/>
              <a:t>3/15/13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B9135C-91FF-44DA-ADF8-4364E5F7021A}" type="datetimeFigureOut">
              <a:rPr lang="en-US" smtClean="0"/>
              <a:t>3/15/13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B9135C-91FF-44DA-ADF8-4364E5F7021A}" type="datetimeFigureOut">
              <a:rPr lang="en-US" smtClean="0"/>
              <a:t>3/15/13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76A00-2BBE-4CB5-A174-90F81A0F3B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2EFD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B9135C-91FF-44DA-ADF8-4364E5F7021A}" type="datetimeFigureOut">
              <a:rPr lang="en-US" smtClean="0"/>
              <a:t>3/15/13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76A00-2BBE-4CB5-A174-90F81A0F3BF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EIMRSt40OMk" TargetMode="External"/><Relationship Id="rId4" Type="http://schemas.openxmlformats.org/officeDocument/2006/relationships/hyperlink" Target="http://bit.ly/YrLoFc" TargetMode="External"/><Relationship Id="rId5" Type="http://schemas.openxmlformats.org/officeDocument/2006/relationships/hyperlink" Target="http://bit.ly/159GX7U" TargetMode="External"/><Relationship Id="rId1" Type="http://schemas.openxmlformats.org/officeDocument/2006/relationships/slideLayout" Target="../slideLayouts/slideLayout2.xml"/><Relationship Id="rId2" Type="http://schemas.openxmlformats.org/officeDocument/2006/relationships/hyperlink" Target="http://bit.ly/159GHpH"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hozoo.org/Intro98/mindfinc/AmerAlligatorVVGFwz20201b17.jpg" TargetMode="External"/><Relationship Id="rId3"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35362"/>
          </a:xfrm>
        </p:spPr>
        <p:txBody>
          <a:bodyPr>
            <a:normAutofit/>
          </a:bodyPr>
          <a:lstStyle/>
          <a:p>
            <a:r>
              <a:rPr lang="en-US" b="1" dirty="0" smtClean="0"/>
              <a:t>Adaptations &amp; </a:t>
            </a:r>
            <a:br>
              <a:rPr lang="en-US" b="1" dirty="0" smtClean="0"/>
            </a:br>
            <a:r>
              <a:rPr lang="en-US" b="1" dirty="0" smtClean="0"/>
              <a:t>(Whale) Evolution</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59362"/>
          </a:xfrm>
        </p:spPr>
        <p:txBody>
          <a:bodyPr>
            <a:normAutofit fontScale="90000"/>
          </a:bodyPr>
          <a:lstStyle/>
          <a:p>
            <a:r>
              <a:rPr lang="en-US" b="1" u="sng" dirty="0" smtClean="0"/>
              <a:t>Evolution</a:t>
            </a:r>
            <a:r>
              <a:rPr lang="en-US" b="1" dirty="0" smtClean="0"/>
              <a:t>:  </a:t>
            </a:r>
            <a:r>
              <a:rPr lang="en-US" b="1" dirty="0"/>
              <a:t>The process of gradual change over time</a:t>
            </a:r>
            <a:r>
              <a:rPr lang="en-US" dirty="0"/>
              <a:t> </a:t>
            </a:r>
            <a:r>
              <a:rPr lang="en-US" dirty="0" smtClean="0"/>
              <a:t/>
            </a:r>
            <a:br>
              <a:rPr lang="en-US" dirty="0" smtClean="0"/>
            </a:br>
            <a:r>
              <a:rPr lang="en-US" dirty="0" smtClean="0"/>
              <a:t>OR</a:t>
            </a:r>
            <a:r>
              <a:rPr lang="en-US" b="1" dirty="0" smtClean="0"/>
              <a:t/>
            </a:r>
            <a:br>
              <a:rPr lang="en-US" b="1" dirty="0" smtClean="0"/>
            </a:br>
            <a:r>
              <a:rPr lang="en-US" b="1" dirty="0" smtClean="0"/>
              <a:t>The process in which inherited characteristics within a population change </a:t>
            </a:r>
            <a:r>
              <a:rPr lang="en-US" b="1" u="sng" dirty="0" smtClean="0"/>
              <a:t>over generations</a:t>
            </a:r>
            <a:r>
              <a:rPr lang="en-US" b="1" dirty="0" smtClean="0"/>
              <a:t>, sometimes resulting in new species</a:t>
            </a:r>
            <a:endParaRPr lang="en-US" b="1" dirty="0"/>
          </a:p>
        </p:txBody>
      </p:sp>
    </p:spTree>
    <p:extLst>
      <p:ext uri="{BB962C8B-B14F-4D97-AF65-F5344CB8AC3E}">
        <p14:creationId xmlns:p14="http://schemas.microsoft.com/office/powerpoint/2010/main" val="14449071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oper Black" pitchFamily="18" charset="0"/>
              </a:rPr>
              <a:t>Pakicetus</a:t>
            </a:r>
            <a:r>
              <a:rPr lang="en-US" dirty="0" smtClean="0">
                <a:latin typeface="Cooper Black" pitchFamily="18" charset="0"/>
              </a:rPr>
              <a:t>: 50 </a:t>
            </a:r>
            <a:r>
              <a:rPr lang="en-US" dirty="0" err="1" smtClean="0">
                <a:latin typeface="Cooper Black" pitchFamily="18" charset="0"/>
              </a:rPr>
              <a:t>mya</a:t>
            </a:r>
            <a:endParaRPr lang="en-US" dirty="0">
              <a:latin typeface="Cooper Black" pitchFamily="18" charset="0"/>
            </a:endParaRPr>
          </a:p>
        </p:txBody>
      </p:sp>
      <p:grpSp>
        <p:nvGrpSpPr>
          <p:cNvPr id="7" name="Group 6"/>
          <p:cNvGrpSpPr/>
          <p:nvPr/>
        </p:nvGrpSpPr>
        <p:grpSpPr>
          <a:xfrm>
            <a:off x="1143000" y="1676400"/>
            <a:ext cx="7151914" cy="3886200"/>
            <a:chOff x="1143000" y="2438400"/>
            <a:chExt cx="7151914" cy="3886200"/>
          </a:xfrm>
        </p:grpSpPr>
        <p:pic>
          <p:nvPicPr>
            <p:cNvPr id="6146" name="Picture 2" descr="http://my.hrw.com/sh2/sh07_10/student/images/hst/evo/hst_evo_006_a_pop.jpg"/>
            <p:cNvPicPr>
              <a:picLocks noChangeAspect="1" noChangeArrowheads="1"/>
            </p:cNvPicPr>
            <p:nvPr/>
          </p:nvPicPr>
          <p:blipFill>
            <a:blip r:embed="rId2" cstate="print"/>
            <a:srcRect l="5906" t="13836" r="56526" b="70658"/>
            <a:stretch>
              <a:fillRect/>
            </a:stretch>
          </p:blipFill>
          <p:spPr bwMode="auto">
            <a:xfrm flipH="1">
              <a:off x="1676400" y="2819400"/>
              <a:ext cx="5791200" cy="3429000"/>
            </a:xfrm>
            <a:prstGeom prst="rect">
              <a:avLst/>
            </a:prstGeom>
            <a:noFill/>
          </p:spPr>
        </p:pic>
        <p:sp>
          <p:nvSpPr>
            <p:cNvPr id="5" name="Freeform 4"/>
            <p:cNvSpPr/>
            <p:nvPr/>
          </p:nvSpPr>
          <p:spPr>
            <a:xfrm flipH="1">
              <a:off x="4191000" y="2590800"/>
              <a:ext cx="4103914" cy="1219200"/>
            </a:xfrm>
            <a:custGeom>
              <a:avLst/>
              <a:gdLst>
                <a:gd name="connsiteX0" fmla="*/ 304800 w 4103914"/>
                <a:gd name="connsiteY0" fmla="*/ 1219200 h 1219200"/>
                <a:gd name="connsiteX1" fmla="*/ 1937657 w 4103914"/>
                <a:gd name="connsiteY1" fmla="*/ 402772 h 1219200"/>
                <a:gd name="connsiteX2" fmla="*/ 3842657 w 4103914"/>
                <a:gd name="connsiteY2" fmla="*/ 446315 h 1219200"/>
                <a:gd name="connsiteX3" fmla="*/ 4103914 w 4103914"/>
                <a:gd name="connsiteY3" fmla="*/ 54429 h 1219200"/>
                <a:gd name="connsiteX4" fmla="*/ 0 w 4103914"/>
                <a:gd name="connsiteY4" fmla="*/ 0 h 1219200"/>
                <a:gd name="connsiteX5" fmla="*/ 304800 w 4103914"/>
                <a:gd name="connsiteY5"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3914" h="1219200">
                  <a:moveTo>
                    <a:pt x="304800" y="1219200"/>
                  </a:moveTo>
                  <a:lnTo>
                    <a:pt x="1937657" y="402772"/>
                  </a:lnTo>
                  <a:lnTo>
                    <a:pt x="3842657" y="446315"/>
                  </a:lnTo>
                  <a:lnTo>
                    <a:pt x="4103914" y="54429"/>
                  </a:lnTo>
                  <a:lnTo>
                    <a:pt x="0" y="0"/>
                  </a:lnTo>
                  <a:lnTo>
                    <a:pt x="304800" y="1219200"/>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1143000" y="2438400"/>
              <a:ext cx="2383971" cy="3886200"/>
            </a:xfrm>
            <a:custGeom>
              <a:avLst/>
              <a:gdLst>
                <a:gd name="connsiteX0" fmla="*/ 1143000 w 2383971"/>
                <a:gd name="connsiteY0" fmla="*/ 391885 h 3886200"/>
                <a:gd name="connsiteX1" fmla="*/ 2068286 w 2383971"/>
                <a:gd name="connsiteY1" fmla="*/ 1099457 h 3886200"/>
                <a:gd name="connsiteX2" fmla="*/ 2035628 w 2383971"/>
                <a:gd name="connsiteY2" fmla="*/ 2024742 h 3886200"/>
                <a:gd name="connsiteX3" fmla="*/ 0 w 2383971"/>
                <a:gd name="connsiteY3" fmla="*/ 2133600 h 3886200"/>
                <a:gd name="connsiteX4" fmla="*/ 119743 w 2383971"/>
                <a:gd name="connsiteY4" fmla="*/ 3842657 h 3886200"/>
                <a:gd name="connsiteX5" fmla="*/ 2383971 w 2383971"/>
                <a:gd name="connsiteY5" fmla="*/ 3886200 h 3886200"/>
                <a:gd name="connsiteX6" fmla="*/ 2144486 w 2383971"/>
                <a:gd name="connsiteY6" fmla="*/ 0 h 3886200"/>
                <a:gd name="connsiteX7" fmla="*/ 1143000 w 2383971"/>
                <a:gd name="connsiteY7" fmla="*/ 391885 h 388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3971" h="3886200">
                  <a:moveTo>
                    <a:pt x="1143000" y="391885"/>
                  </a:moveTo>
                  <a:lnTo>
                    <a:pt x="2068286" y="1099457"/>
                  </a:lnTo>
                  <a:lnTo>
                    <a:pt x="2035628" y="2024742"/>
                  </a:lnTo>
                  <a:lnTo>
                    <a:pt x="0" y="2133600"/>
                  </a:lnTo>
                  <a:lnTo>
                    <a:pt x="119743" y="3842657"/>
                  </a:lnTo>
                  <a:lnTo>
                    <a:pt x="2383971" y="3886200"/>
                  </a:lnTo>
                  <a:lnTo>
                    <a:pt x="2144486" y="0"/>
                  </a:lnTo>
                  <a:lnTo>
                    <a:pt x="1143000" y="391885"/>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oper Black" pitchFamily="18" charset="0"/>
              </a:rPr>
              <a:t>Ambulocetus</a:t>
            </a:r>
            <a:r>
              <a:rPr lang="en-US" dirty="0" smtClean="0">
                <a:latin typeface="Cooper Black" pitchFamily="18" charset="0"/>
              </a:rPr>
              <a:t>: 49 </a:t>
            </a:r>
            <a:r>
              <a:rPr lang="en-US" dirty="0" err="1" smtClean="0">
                <a:latin typeface="Cooper Black" pitchFamily="18" charset="0"/>
              </a:rPr>
              <a:t>mya</a:t>
            </a:r>
            <a:endParaRPr lang="en-US" dirty="0">
              <a:latin typeface="Cooper Black" pitchFamily="18" charset="0"/>
            </a:endParaRPr>
          </a:p>
        </p:txBody>
      </p:sp>
      <p:pic>
        <p:nvPicPr>
          <p:cNvPr id="17410" name="Picture 2" descr="http://my.hrw.com/sh2/sh07_10/student/images/hst/evo/hst_evo_006_a_pop.jpg"/>
          <p:cNvPicPr>
            <a:picLocks noChangeAspect="1" noChangeArrowheads="1"/>
          </p:cNvPicPr>
          <p:nvPr/>
        </p:nvPicPr>
        <p:blipFill>
          <a:blip r:embed="rId2" cstate="print"/>
          <a:srcRect l="1418" t="30855" r="36889" b="50558"/>
          <a:stretch>
            <a:fillRect/>
          </a:stretch>
        </p:blipFill>
        <p:spPr bwMode="auto">
          <a:xfrm>
            <a:off x="1219200" y="2057400"/>
            <a:ext cx="6629400" cy="2865549"/>
          </a:xfrm>
          <a:prstGeom prst="rect">
            <a:avLst/>
          </a:prstGeom>
          <a:noFill/>
        </p:spPr>
      </p:pic>
      <p:sp>
        <p:nvSpPr>
          <p:cNvPr id="5" name="Freeform 4"/>
          <p:cNvSpPr/>
          <p:nvPr/>
        </p:nvSpPr>
        <p:spPr>
          <a:xfrm>
            <a:off x="5682343" y="1796143"/>
            <a:ext cx="2547257" cy="1567543"/>
          </a:xfrm>
          <a:custGeom>
            <a:avLst/>
            <a:gdLst>
              <a:gd name="connsiteX0" fmla="*/ 0 w 2547257"/>
              <a:gd name="connsiteY0" fmla="*/ 239486 h 1567543"/>
              <a:gd name="connsiteX1" fmla="*/ 1110343 w 2547257"/>
              <a:gd name="connsiteY1" fmla="*/ 1567543 h 1567543"/>
              <a:gd name="connsiteX2" fmla="*/ 2547257 w 2547257"/>
              <a:gd name="connsiteY2" fmla="*/ 1545771 h 1567543"/>
              <a:gd name="connsiteX3" fmla="*/ 2329543 w 2547257"/>
              <a:gd name="connsiteY3" fmla="*/ 0 h 1567543"/>
              <a:gd name="connsiteX4" fmla="*/ 0 w 2547257"/>
              <a:gd name="connsiteY4" fmla="*/ 239486 h 156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7257" h="1567543">
                <a:moveTo>
                  <a:pt x="0" y="239486"/>
                </a:moveTo>
                <a:lnTo>
                  <a:pt x="1110343" y="1567543"/>
                </a:lnTo>
                <a:lnTo>
                  <a:pt x="2547257" y="1545771"/>
                </a:lnTo>
                <a:lnTo>
                  <a:pt x="2329543" y="0"/>
                </a:lnTo>
                <a:lnTo>
                  <a:pt x="0" y="239486"/>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oper Black" pitchFamily="18" charset="0"/>
              </a:rPr>
              <a:t>Kutchicetus</a:t>
            </a:r>
            <a:r>
              <a:rPr lang="en-US" dirty="0" smtClean="0">
                <a:latin typeface="Cooper Black" pitchFamily="18" charset="0"/>
              </a:rPr>
              <a:t>: 46 </a:t>
            </a:r>
            <a:r>
              <a:rPr lang="en-US" dirty="0" err="1" smtClean="0">
                <a:latin typeface="Cooper Black" pitchFamily="18" charset="0"/>
              </a:rPr>
              <a:t>mya</a:t>
            </a:r>
            <a:endParaRPr lang="en-US" dirty="0">
              <a:latin typeface="Cooper Black" pitchFamily="18" charset="0"/>
            </a:endParaRPr>
          </a:p>
        </p:txBody>
      </p:sp>
      <p:sp>
        <p:nvSpPr>
          <p:cNvPr id="5" name="Freeform 4"/>
          <p:cNvSpPr/>
          <p:nvPr/>
        </p:nvSpPr>
        <p:spPr>
          <a:xfrm>
            <a:off x="5682343" y="1796143"/>
            <a:ext cx="2547257" cy="1567543"/>
          </a:xfrm>
          <a:custGeom>
            <a:avLst/>
            <a:gdLst>
              <a:gd name="connsiteX0" fmla="*/ 0 w 2547257"/>
              <a:gd name="connsiteY0" fmla="*/ 239486 h 1567543"/>
              <a:gd name="connsiteX1" fmla="*/ 1110343 w 2547257"/>
              <a:gd name="connsiteY1" fmla="*/ 1567543 h 1567543"/>
              <a:gd name="connsiteX2" fmla="*/ 2547257 w 2547257"/>
              <a:gd name="connsiteY2" fmla="*/ 1545771 h 1567543"/>
              <a:gd name="connsiteX3" fmla="*/ 2329543 w 2547257"/>
              <a:gd name="connsiteY3" fmla="*/ 0 h 1567543"/>
              <a:gd name="connsiteX4" fmla="*/ 0 w 2547257"/>
              <a:gd name="connsiteY4" fmla="*/ 239486 h 156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7257" h="1567543">
                <a:moveTo>
                  <a:pt x="0" y="239486"/>
                </a:moveTo>
                <a:lnTo>
                  <a:pt x="1110343" y="1567543"/>
                </a:lnTo>
                <a:lnTo>
                  <a:pt x="2547257" y="1545771"/>
                </a:lnTo>
                <a:lnTo>
                  <a:pt x="2329543" y="0"/>
                </a:lnTo>
                <a:lnTo>
                  <a:pt x="0" y="239486"/>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pic>
        <p:nvPicPr>
          <p:cNvPr id="3" name="Picture 2"/>
          <p:cNvPicPr>
            <a:picLocks noChangeAspect="1"/>
          </p:cNvPicPr>
          <p:nvPr/>
        </p:nvPicPr>
        <p:blipFill rotWithShape="1">
          <a:blip r:embed="rId2"/>
          <a:srcRect t="-27887" b="27887"/>
          <a:stretch/>
        </p:blipFill>
        <p:spPr>
          <a:xfrm>
            <a:off x="1371600" y="228600"/>
            <a:ext cx="7139771" cy="5565648"/>
          </a:xfrm>
          <a:prstGeom prst="rect">
            <a:avLst/>
          </a:prstGeom>
        </p:spPr>
      </p:pic>
    </p:spTree>
    <p:extLst>
      <p:ext uri="{BB962C8B-B14F-4D97-AF65-F5344CB8AC3E}">
        <p14:creationId xmlns:p14="http://schemas.microsoft.com/office/powerpoint/2010/main" val="4578410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err="1" smtClean="0">
                <a:latin typeface="Cooper Black" pitchFamily="18" charset="0"/>
              </a:rPr>
              <a:t>Dorudon</a:t>
            </a:r>
            <a:r>
              <a:rPr lang="en-US" dirty="0" smtClean="0">
                <a:latin typeface="Cooper Black" pitchFamily="18" charset="0"/>
              </a:rPr>
              <a:t>: 40 </a:t>
            </a:r>
            <a:r>
              <a:rPr lang="en-US" dirty="0" err="1" smtClean="0">
                <a:latin typeface="Cooper Black" pitchFamily="18" charset="0"/>
              </a:rPr>
              <a:t>mya</a:t>
            </a:r>
            <a:endParaRPr lang="en-US" dirty="0">
              <a:latin typeface="Cooper Black" pitchFamily="18" charset="0"/>
            </a:endParaRPr>
          </a:p>
        </p:txBody>
      </p:sp>
      <p:cxnSp>
        <p:nvCxnSpPr>
          <p:cNvPr id="9" name="Straight Connector 8"/>
          <p:cNvCxnSpPr/>
          <p:nvPr/>
        </p:nvCxnSpPr>
        <p:spPr>
          <a:xfrm flipV="1">
            <a:off x="381000" y="3668486"/>
            <a:ext cx="1709057" cy="5225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090057" y="3581400"/>
            <a:ext cx="3320143" cy="870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410200" y="2438400"/>
            <a:ext cx="2895600" cy="1143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348344" y="2427514"/>
            <a:ext cx="7957459" cy="10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48343" y="2427514"/>
            <a:ext cx="32657" cy="1839686"/>
          </a:xfrm>
          <a:prstGeom prst="line">
            <a:avLst/>
          </a:prstGeom>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228600" y="1905000"/>
            <a:ext cx="8665029" cy="2939143"/>
            <a:chOff x="261257" y="2373086"/>
            <a:chExt cx="8665029" cy="2939143"/>
          </a:xfrm>
        </p:grpSpPr>
        <p:pic>
          <p:nvPicPr>
            <p:cNvPr id="18434" name="Picture 2" descr="http://my.hrw.com/sh2/sh07_10/student/images/hst/evo/hst_evo_006_a_pop.jpg"/>
            <p:cNvPicPr>
              <a:picLocks noChangeAspect="1" noChangeArrowheads="1"/>
            </p:cNvPicPr>
            <p:nvPr/>
          </p:nvPicPr>
          <p:blipFill>
            <a:blip r:embed="rId2" cstate="print"/>
            <a:srcRect l="9143" t="51673" r="6286" b="29740"/>
            <a:stretch>
              <a:fillRect/>
            </a:stretch>
          </p:blipFill>
          <p:spPr bwMode="auto">
            <a:xfrm>
              <a:off x="381000" y="2438400"/>
              <a:ext cx="8458200" cy="2667000"/>
            </a:xfrm>
            <a:prstGeom prst="rect">
              <a:avLst/>
            </a:prstGeom>
            <a:noFill/>
          </p:spPr>
        </p:pic>
        <p:sp>
          <p:nvSpPr>
            <p:cNvPr id="21" name="Freeform 20"/>
            <p:cNvSpPr/>
            <p:nvPr/>
          </p:nvSpPr>
          <p:spPr>
            <a:xfrm>
              <a:off x="261257" y="2373086"/>
              <a:ext cx="8229600" cy="1926771"/>
            </a:xfrm>
            <a:custGeom>
              <a:avLst/>
              <a:gdLst>
                <a:gd name="connsiteX0" fmla="*/ 65314 w 8229600"/>
                <a:gd name="connsiteY0" fmla="*/ 1926771 h 1926771"/>
                <a:gd name="connsiteX1" fmla="*/ 1839686 w 8229600"/>
                <a:gd name="connsiteY1" fmla="*/ 1306285 h 1926771"/>
                <a:gd name="connsiteX2" fmla="*/ 5192486 w 8229600"/>
                <a:gd name="connsiteY2" fmla="*/ 1262743 h 1926771"/>
                <a:gd name="connsiteX3" fmla="*/ 8229600 w 8229600"/>
                <a:gd name="connsiteY3" fmla="*/ 21771 h 1926771"/>
                <a:gd name="connsiteX4" fmla="*/ 0 w 8229600"/>
                <a:gd name="connsiteY4" fmla="*/ 0 h 1926771"/>
                <a:gd name="connsiteX5" fmla="*/ 65314 w 8229600"/>
                <a:gd name="connsiteY5" fmla="*/ 1926771 h 192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29600" h="1926771">
                  <a:moveTo>
                    <a:pt x="65314" y="1926771"/>
                  </a:moveTo>
                  <a:lnTo>
                    <a:pt x="1839686" y="1306285"/>
                  </a:lnTo>
                  <a:lnTo>
                    <a:pt x="5192486" y="1262743"/>
                  </a:lnTo>
                  <a:lnTo>
                    <a:pt x="8229600" y="21771"/>
                  </a:lnTo>
                  <a:lnTo>
                    <a:pt x="0" y="0"/>
                  </a:lnTo>
                  <a:lnTo>
                    <a:pt x="65314" y="1926771"/>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170714" y="4125686"/>
              <a:ext cx="3755572" cy="1186543"/>
            </a:xfrm>
            <a:custGeom>
              <a:avLst/>
              <a:gdLst>
                <a:gd name="connsiteX0" fmla="*/ 0 w 3755572"/>
                <a:gd name="connsiteY0" fmla="*/ 1001485 h 1186543"/>
                <a:gd name="connsiteX1" fmla="*/ 3712029 w 3755572"/>
                <a:gd name="connsiteY1" fmla="*/ 0 h 1186543"/>
                <a:gd name="connsiteX2" fmla="*/ 3755572 w 3755572"/>
                <a:gd name="connsiteY2" fmla="*/ 1186543 h 1186543"/>
                <a:gd name="connsiteX3" fmla="*/ 0 w 3755572"/>
                <a:gd name="connsiteY3" fmla="*/ 1001485 h 1186543"/>
              </a:gdLst>
              <a:ahLst/>
              <a:cxnLst>
                <a:cxn ang="0">
                  <a:pos x="connsiteX0" y="connsiteY0"/>
                </a:cxn>
                <a:cxn ang="0">
                  <a:pos x="connsiteX1" y="connsiteY1"/>
                </a:cxn>
                <a:cxn ang="0">
                  <a:pos x="connsiteX2" y="connsiteY2"/>
                </a:cxn>
                <a:cxn ang="0">
                  <a:pos x="connsiteX3" y="connsiteY3"/>
                </a:cxn>
              </a:cxnLst>
              <a:rect l="l" t="t" r="r" b="b"/>
              <a:pathLst>
                <a:path w="3755572" h="1186543">
                  <a:moveTo>
                    <a:pt x="0" y="1001485"/>
                  </a:moveTo>
                  <a:lnTo>
                    <a:pt x="3712029" y="0"/>
                  </a:lnTo>
                  <a:lnTo>
                    <a:pt x="3755572" y="1186543"/>
                  </a:lnTo>
                  <a:lnTo>
                    <a:pt x="0" y="1001485"/>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pitchFamily="18" charset="0"/>
              </a:rPr>
              <a:t>Whale: present</a:t>
            </a:r>
            <a:endParaRPr lang="en-US" dirty="0">
              <a:latin typeface="Cooper Black" pitchFamily="18" charset="0"/>
            </a:endParaRPr>
          </a:p>
        </p:txBody>
      </p:sp>
      <p:pic>
        <p:nvPicPr>
          <p:cNvPr id="19458" name="Picture 2" descr="http://my.hrw.com/sh2/sh07_10/student/images/hst/evo/hst_evo_006_a_pop.jpg"/>
          <p:cNvPicPr>
            <a:picLocks noChangeAspect="1" noChangeArrowheads="1"/>
          </p:cNvPicPr>
          <p:nvPr/>
        </p:nvPicPr>
        <p:blipFill>
          <a:blip r:embed="rId2" cstate="print"/>
          <a:srcRect l="1943" t="69889" b="11829"/>
          <a:stretch>
            <a:fillRect/>
          </a:stretch>
        </p:blipFill>
        <p:spPr bwMode="auto">
          <a:xfrm flipH="1">
            <a:off x="762000" y="2362200"/>
            <a:ext cx="7691718" cy="2057400"/>
          </a:xfrm>
          <a:prstGeom prst="rect">
            <a:avLst/>
          </a:prstGeom>
          <a:noFill/>
        </p:spPr>
      </p:pic>
      <p:sp>
        <p:nvSpPr>
          <p:cNvPr id="5" name="Freeform 4"/>
          <p:cNvSpPr/>
          <p:nvPr/>
        </p:nvSpPr>
        <p:spPr>
          <a:xfrm flipH="1">
            <a:off x="2971800" y="3352800"/>
            <a:ext cx="4299857" cy="1110343"/>
          </a:xfrm>
          <a:custGeom>
            <a:avLst/>
            <a:gdLst>
              <a:gd name="connsiteX0" fmla="*/ 0 w 4299857"/>
              <a:gd name="connsiteY0" fmla="*/ 1088571 h 1110343"/>
              <a:gd name="connsiteX1" fmla="*/ 2656114 w 4299857"/>
              <a:gd name="connsiteY1" fmla="*/ 0 h 1110343"/>
              <a:gd name="connsiteX2" fmla="*/ 4299857 w 4299857"/>
              <a:gd name="connsiteY2" fmla="*/ 1110343 h 1110343"/>
              <a:gd name="connsiteX3" fmla="*/ 0 w 4299857"/>
              <a:gd name="connsiteY3" fmla="*/ 1088571 h 1110343"/>
            </a:gdLst>
            <a:ahLst/>
            <a:cxnLst>
              <a:cxn ang="0">
                <a:pos x="connsiteX0" y="connsiteY0"/>
              </a:cxn>
              <a:cxn ang="0">
                <a:pos x="connsiteX1" y="connsiteY1"/>
              </a:cxn>
              <a:cxn ang="0">
                <a:pos x="connsiteX2" y="connsiteY2"/>
              </a:cxn>
              <a:cxn ang="0">
                <a:pos x="connsiteX3" y="connsiteY3"/>
              </a:cxn>
            </a:cxnLst>
            <a:rect l="l" t="t" r="r" b="b"/>
            <a:pathLst>
              <a:path w="4299857" h="1110343">
                <a:moveTo>
                  <a:pt x="0" y="1088571"/>
                </a:moveTo>
                <a:lnTo>
                  <a:pt x="2656114" y="0"/>
                </a:lnTo>
                <a:lnTo>
                  <a:pt x="4299857" y="1110343"/>
                </a:lnTo>
                <a:lnTo>
                  <a:pt x="0" y="1088571"/>
                </a:lnTo>
                <a:close/>
              </a:path>
            </a:pathLst>
          </a:custGeom>
          <a:solidFill>
            <a:srgbClr val="E2EFDD"/>
          </a:solidFill>
          <a:ln>
            <a:solidFill>
              <a:srgbClr val="E2E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1996902" y="2970625"/>
            <a:ext cx="5429936" cy="707886"/>
          </a:xfrm>
          <a:prstGeom prst="rect">
            <a:avLst/>
          </a:prstGeom>
          <a:noFill/>
        </p:spPr>
        <p:txBody>
          <a:bodyPr wrap="square" rtlCol="0">
            <a:spAutoFit/>
          </a:bodyPr>
          <a:lstStyle/>
          <a:p>
            <a:pPr algn="r"/>
            <a:r>
              <a:rPr lang="en-US" sz="4000" dirty="0" smtClean="0">
                <a:latin typeface="Cooper Black" pitchFamily="18" charset="0"/>
              </a:rPr>
              <a:t>Evolution</a:t>
            </a:r>
            <a:endParaRPr lang="en-US" sz="4000" dirty="0">
              <a:latin typeface="Cooper Black"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Videos</a:t>
            </a:r>
            <a:endParaRPr lang="en-US" dirty="0"/>
          </a:p>
        </p:txBody>
      </p:sp>
      <p:sp>
        <p:nvSpPr>
          <p:cNvPr id="3" name="Content Placeholder 2"/>
          <p:cNvSpPr>
            <a:spLocks noGrp="1"/>
          </p:cNvSpPr>
          <p:nvPr>
            <p:ph idx="1"/>
          </p:nvPr>
        </p:nvSpPr>
        <p:spPr>
          <a:xfrm>
            <a:off x="457200" y="1600200"/>
            <a:ext cx="8534400" cy="4525963"/>
          </a:xfrm>
        </p:spPr>
        <p:txBody>
          <a:bodyPr>
            <a:normAutofit/>
          </a:bodyPr>
          <a:lstStyle/>
          <a:p>
            <a:r>
              <a:rPr lang="en-US" sz="2400" b="1" dirty="0"/>
              <a:t>Whale </a:t>
            </a:r>
            <a:r>
              <a:rPr lang="en-US" sz="2400" b="1" dirty="0" smtClean="0"/>
              <a:t>Evolution, 1m: </a:t>
            </a:r>
            <a:r>
              <a:rPr lang="en-US" sz="2400" b="1" dirty="0">
                <a:hlinkClick r:id="rId2"/>
              </a:rPr>
              <a:t>http://bit.ly/</a:t>
            </a:r>
            <a:r>
              <a:rPr lang="en-US" sz="2400" b="1" dirty="0" smtClean="0">
                <a:hlinkClick r:id="rId2"/>
              </a:rPr>
              <a:t>159GHpH</a:t>
            </a:r>
            <a:endParaRPr lang="en-US" sz="2400" b="1" dirty="0" smtClean="0"/>
          </a:p>
          <a:p>
            <a:pPr marL="0" indent="0">
              <a:buNone/>
            </a:pPr>
            <a:endParaRPr lang="en-US" sz="2400" b="1" dirty="0"/>
          </a:p>
          <a:p>
            <a:r>
              <a:rPr lang="en-US" sz="2400" b="1" dirty="0"/>
              <a:t>Flounder, 2m: </a:t>
            </a:r>
            <a:r>
              <a:rPr lang="en-US" sz="2400" b="1" dirty="0">
                <a:hlinkClick r:id="rId3"/>
              </a:rPr>
              <a:t>http://www.youtube.com/watch?v=</a:t>
            </a:r>
            <a:r>
              <a:rPr lang="en-US" sz="2400" b="1" dirty="0" smtClean="0">
                <a:hlinkClick r:id="rId3"/>
              </a:rPr>
              <a:t>EIMRSt40OMk</a:t>
            </a:r>
            <a:endParaRPr lang="en-US" sz="2400" b="1" dirty="0"/>
          </a:p>
          <a:p>
            <a:r>
              <a:rPr lang="en-US" sz="2400" b="1" dirty="0" smtClean="0"/>
              <a:t>Octopus </a:t>
            </a:r>
            <a:r>
              <a:rPr lang="en-US" sz="2400" b="1" dirty="0"/>
              <a:t>(camouflage</a:t>
            </a:r>
            <a:r>
              <a:rPr lang="en-US" sz="2400" b="1" dirty="0" smtClean="0"/>
              <a:t>), 4m:</a:t>
            </a:r>
            <a:r>
              <a:rPr lang="en-US" sz="2400" b="1" u="sng" dirty="0" smtClean="0">
                <a:hlinkClick r:id="rId4"/>
              </a:rPr>
              <a:t>http</a:t>
            </a:r>
            <a:r>
              <a:rPr lang="en-US" sz="2400" b="1" u="sng" dirty="0">
                <a:hlinkClick r:id="rId4"/>
              </a:rPr>
              <a:t>://bit.ly/</a:t>
            </a:r>
            <a:r>
              <a:rPr lang="en-US" sz="2400" b="1" u="sng" dirty="0" smtClean="0">
                <a:hlinkClick r:id="rId4"/>
              </a:rPr>
              <a:t>YrLoFc</a:t>
            </a:r>
            <a:endParaRPr lang="en-US" sz="2400" b="1" u="sng" dirty="0" smtClean="0"/>
          </a:p>
          <a:p>
            <a:r>
              <a:rPr lang="en-US" sz="2400" b="1" dirty="0" smtClean="0"/>
              <a:t>Octopus </a:t>
            </a:r>
            <a:r>
              <a:rPr lang="en-US" sz="2400" b="1" dirty="0"/>
              <a:t>(mimic</a:t>
            </a:r>
            <a:r>
              <a:rPr lang="en-US" sz="2400" b="1" dirty="0" smtClean="0"/>
              <a:t>), </a:t>
            </a:r>
            <a:r>
              <a:rPr lang="en-US" sz="2400" b="1" dirty="0"/>
              <a:t>2m: </a:t>
            </a:r>
            <a:r>
              <a:rPr lang="en-US" sz="2400" b="1" u="sng" dirty="0">
                <a:hlinkClick r:id="rId5"/>
              </a:rPr>
              <a:t>http://bit.ly/</a:t>
            </a:r>
            <a:r>
              <a:rPr lang="en-US" sz="2400" b="1" u="sng" dirty="0" smtClean="0">
                <a:hlinkClick r:id="rId5"/>
              </a:rPr>
              <a:t>159GX7U</a:t>
            </a:r>
            <a:endParaRPr lang="en-US" sz="2400" b="1" u="sng" dirty="0" smtClean="0"/>
          </a:p>
          <a:p>
            <a:endParaRPr lang="en-US" dirty="0"/>
          </a:p>
        </p:txBody>
      </p:sp>
    </p:spTree>
    <p:extLst>
      <p:ext uri="{BB962C8B-B14F-4D97-AF65-F5344CB8AC3E}">
        <p14:creationId xmlns:p14="http://schemas.microsoft.com/office/powerpoint/2010/main" val="34301550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35362"/>
          </a:xfrm>
        </p:spPr>
        <p:txBody>
          <a:bodyPr>
            <a:normAutofit/>
          </a:bodyPr>
          <a:lstStyle/>
          <a:p>
            <a:r>
              <a:rPr lang="en-US" b="1" u="sng" dirty="0" smtClean="0"/>
              <a:t>Adaptation</a:t>
            </a:r>
            <a:r>
              <a:rPr lang="en-US" b="1" dirty="0" smtClean="0"/>
              <a:t>:  </a:t>
            </a:r>
            <a:r>
              <a:rPr lang="en-US" b="1" dirty="0"/>
              <a:t>Any trait that helps an organism survive and reproduce in its environment </a:t>
            </a:r>
          </a:p>
        </p:txBody>
      </p:sp>
    </p:spTree>
    <p:extLst>
      <p:ext uri="{BB962C8B-B14F-4D97-AF65-F5344CB8AC3E}">
        <p14:creationId xmlns:p14="http://schemas.microsoft.com/office/powerpoint/2010/main" val="11451875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How many can you find?</a:t>
            </a:r>
            <a:endParaRPr lang="en-US" dirty="0">
              <a:latin typeface="Cooper Black" pitchFamily="18" charset="0"/>
            </a:endParaRPr>
          </a:p>
        </p:txBody>
      </p:sp>
      <p:pic>
        <p:nvPicPr>
          <p:cNvPr id="1026" name="Picture 2" descr="http://my.hrw.com/sh2/sh07_10/student/images/hst/evo/hst_evo_001_a.jpg"/>
          <p:cNvPicPr>
            <a:picLocks noChangeAspect="1" noChangeArrowheads="1"/>
          </p:cNvPicPr>
          <p:nvPr/>
        </p:nvPicPr>
        <p:blipFill>
          <a:blip r:embed="rId2" cstate="print"/>
          <a:srcRect/>
          <a:stretch>
            <a:fillRect/>
          </a:stretch>
        </p:blipFill>
        <p:spPr bwMode="auto">
          <a:xfrm>
            <a:off x="685800" y="1600200"/>
            <a:ext cx="7938977" cy="4876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Speaking of Eyes…and Teeth</a:t>
            </a:r>
            <a:endParaRPr lang="en-US" dirty="0">
              <a:latin typeface="Cooper Black" pitchFamily="18" charset="0"/>
            </a:endParaRPr>
          </a:p>
        </p:txBody>
      </p:sp>
      <p:pic>
        <p:nvPicPr>
          <p:cNvPr id="3" name="Picture 2"/>
          <p:cNvPicPr>
            <a:picLocks noChangeAspect="1"/>
          </p:cNvPicPr>
          <p:nvPr/>
        </p:nvPicPr>
        <p:blipFill>
          <a:blip r:embed="rId3"/>
          <a:stretch>
            <a:fillRect/>
          </a:stretch>
        </p:blipFill>
        <p:spPr>
          <a:xfrm>
            <a:off x="228600" y="1524000"/>
            <a:ext cx="3289300" cy="2463800"/>
          </a:xfrm>
          <a:prstGeom prst="rect">
            <a:avLst/>
          </a:prstGeom>
        </p:spPr>
      </p:pic>
      <p:pic>
        <p:nvPicPr>
          <p:cNvPr id="5" name="Picture 4"/>
          <p:cNvPicPr>
            <a:picLocks noChangeAspect="1"/>
          </p:cNvPicPr>
          <p:nvPr/>
        </p:nvPicPr>
        <p:blipFill>
          <a:blip r:embed="rId4"/>
          <a:stretch>
            <a:fillRect/>
          </a:stretch>
        </p:blipFill>
        <p:spPr>
          <a:xfrm>
            <a:off x="5181600" y="3886200"/>
            <a:ext cx="2946400" cy="2768600"/>
          </a:xfrm>
          <a:prstGeom prst="rect">
            <a:avLst/>
          </a:prstGeom>
        </p:spPr>
      </p:pic>
      <p:pic>
        <p:nvPicPr>
          <p:cNvPr id="6" name="Picture 5"/>
          <p:cNvPicPr>
            <a:picLocks noChangeAspect="1"/>
          </p:cNvPicPr>
          <p:nvPr/>
        </p:nvPicPr>
        <p:blipFill>
          <a:blip r:embed="rId5"/>
          <a:stretch>
            <a:fillRect/>
          </a:stretch>
        </p:blipFill>
        <p:spPr>
          <a:xfrm>
            <a:off x="4724400" y="1600200"/>
            <a:ext cx="3810000" cy="2133600"/>
          </a:xfrm>
          <a:prstGeom prst="rect">
            <a:avLst/>
          </a:prstGeom>
        </p:spPr>
      </p:pic>
      <p:pic>
        <p:nvPicPr>
          <p:cNvPr id="8" name="Picture 7"/>
          <p:cNvPicPr>
            <a:picLocks noChangeAspect="1"/>
          </p:cNvPicPr>
          <p:nvPr/>
        </p:nvPicPr>
        <p:blipFill>
          <a:blip r:embed="rId6"/>
          <a:stretch>
            <a:fillRect/>
          </a:stretch>
        </p:blipFill>
        <p:spPr>
          <a:xfrm>
            <a:off x="533400" y="4038600"/>
            <a:ext cx="4038600" cy="2677767"/>
          </a:xfrm>
          <a:prstGeom prst="rect">
            <a:avLst/>
          </a:prstGeom>
        </p:spPr>
      </p:pic>
    </p:spTree>
    <p:extLst>
      <p:ext uri="{BB962C8B-B14F-4D97-AF65-F5344CB8AC3E}">
        <p14:creationId xmlns:p14="http://schemas.microsoft.com/office/powerpoint/2010/main" val="15742242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How many can you find?</a:t>
            </a:r>
            <a:endParaRPr lang="en-US" dirty="0">
              <a:latin typeface="Cooper Black" pitchFamily="18" charset="0"/>
            </a:endParaRPr>
          </a:p>
        </p:txBody>
      </p:sp>
      <p:pic>
        <p:nvPicPr>
          <p:cNvPr id="3" name="Picture 2" descr="Ow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524000"/>
            <a:ext cx="6934200" cy="5193956"/>
          </a:xfrm>
          <a:prstGeom prst="rect">
            <a:avLst/>
          </a:prstGeom>
        </p:spPr>
      </p:pic>
    </p:spTree>
    <p:extLst>
      <p:ext uri="{BB962C8B-B14F-4D97-AF65-F5344CB8AC3E}">
        <p14:creationId xmlns:p14="http://schemas.microsoft.com/office/powerpoint/2010/main" val="18305666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wl Adaptation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9144000" cy="6048375"/>
          </a:xfrm>
          <a:prstGeom prst="rect">
            <a:avLst/>
          </a:prstGeom>
        </p:spPr>
      </p:pic>
    </p:spTree>
    <p:extLst>
      <p:ext uri="{BB962C8B-B14F-4D97-AF65-F5344CB8AC3E}">
        <p14:creationId xmlns:p14="http://schemas.microsoft.com/office/powerpoint/2010/main" val="395100063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latin typeface="Cooper Black" pitchFamily="18" charset="0"/>
              </a:rPr>
              <a:t>Adaptations</a:t>
            </a:r>
            <a:r>
              <a:rPr lang="en-US" dirty="0" smtClean="0">
                <a:latin typeface="Cooper Black" pitchFamily="18" charset="0"/>
              </a:rPr>
              <a:t/>
            </a:r>
            <a:br>
              <a:rPr lang="en-US" dirty="0" smtClean="0">
                <a:latin typeface="Cooper Black" pitchFamily="18" charset="0"/>
              </a:rPr>
            </a:br>
            <a:r>
              <a:rPr lang="en-US" dirty="0" smtClean="0">
                <a:latin typeface="Cooper Black" pitchFamily="18" charset="0"/>
              </a:rPr>
              <a:t>Silent Flight</a:t>
            </a:r>
            <a:endParaRPr lang="en-US" dirty="0">
              <a:latin typeface="Cooper Black" pitchFamily="18" charset="0"/>
            </a:endParaRPr>
          </a:p>
        </p:txBody>
      </p:sp>
      <p:pic>
        <p:nvPicPr>
          <p:cNvPr id="4" name="Picture 3" descr="Owl - Normal vs. Owl Feather (SE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524000"/>
            <a:ext cx="8756855" cy="4343400"/>
          </a:xfrm>
          <a:prstGeom prst="rect">
            <a:avLst/>
          </a:prstGeom>
        </p:spPr>
      </p:pic>
      <p:sp>
        <p:nvSpPr>
          <p:cNvPr id="5" name="Title 1"/>
          <p:cNvSpPr txBox="1">
            <a:spLocks/>
          </p:cNvSpPr>
          <p:nvPr/>
        </p:nvSpPr>
        <p:spPr>
          <a:xfrm>
            <a:off x="152400" y="5867400"/>
            <a:ext cx="88392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Cooper Black" pitchFamily="18" charset="0"/>
              </a:rPr>
              <a:t>Swallow (normal)              Tawny Owl (silent)</a:t>
            </a:r>
            <a:endParaRPr lang="en-US" sz="2800" dirty="0">
              <a:latin typeface="Cooper Black" pitchFamily="18" charset="0"/>
            </a:endParaRPr>
          </a:p>
        </p:txBody>
      </p:sp>
    </p:spTree>
    <p:extLst>
      <p:ext uri="{BB962C8B-B14F-4D97-AF65-F5344CB8AC3E}">
        <p14:creationId xmlns:p14="http://schemas.microsoft.com/office/powerpoint/2010/main" val="28395201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pitchFamily="18" charset="0"/>
              </a:rPr>
              <a:t>Adaptation</a:t>
            </a:r>
            <a:endParaRPr lang="en-US" dirty="0"/>
          </a:p>
        </p:txBody>
      </p:sp>
      <p:sp>
        <p:nvSpPr>
          <p:cNvPr id="3" name="Content Placeholder 2"/>
          <p:cNvSpPr>
            <a:spLocks noGrp="1"/>
          </p:cNvSpPr>
          <p:nvPr>
            <p:ph idx="1"/>
          </p:nvPr>
        </p:nvSpPr>
        <p:spPr>
          <a:xfrm>
            <a:off x="5562600" y="3048000"/>
            <a:ext cx="3200400" cy="1752600"/>
          </a:xfrm>
          <a:solidFill>
            <a:schemeClr val="accent3">
              <a:lumMod val="60000"/>
              <a:lumOff val="40000"/>
            </a:schemeClr>
          </a:solidFill>
        </p:spPr>
        <p:txBody>
          <a:bodyPr/>
          <a:lstStyle/>
          <a:p>
            <a:pPr>
              <a:buNone/>
            </a:pPr>
            <a:r>
              <a:rPr lang="en-US" dirty="0" smtClean="0"/>
              <a:t>    How are this alligator’s eyes an adaptation?</a:t>
            </a:r>
            <a:endParaRPr lang="en-US" dirty="0"/>
          </a:p>
        </p:txBody>
      </p:sp>
      <p:pic>
        <p:nvPicPr>
          <p:cNvPr id="20482" name="Picture 2" descr="American Alligator Fort Worth Zoo">
            <a:hlinkClick r:id="rId2"/>
          </p:cNvPr>
          <p:cNvPicPr>
            <a:picLocks noChangeAspect="1" noChangeArrowheads="1"/>
          </p:cNvPicPr>
          <p:nvPr/>
        </p:nvPicPr>
        <p:blipFill>
          <a:blip r:embed="rId3" cstate="print"/>
          <a:srcRect/>
          <a:stretch>
            <a:fillRect/>
          </a:stretch>
        </p:blipFill>
        <p:spPr bwMode="auto">
          <a:xfrm>
            <a:off x="685800" y="1600200"/>
            <a:ext cx="4572000" cy="480060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oper Black" pitchFamily="18" charset="0"/>
              </a:rPr>
              <a:t>Adaptation</a:t>
            </a:r>
            <a:endParaRPr lang="en-US" dirty="0"/>
          </a:p>
        </p:txBody>
      </p:sp>
      <p:sp>
        <p:nvSpPr>
          <p:cNvPr id="3" name="Content Placeholder 2"/>
          <p:cNvSpPr>
            <a:spLocks noGrp="1"/>
          </p:cNvSpPr>
          <p:nvPr>
            <p:ph idx="1"/>
          </p:nvPr>
        </p:nvSpPr>
        <p:spPr>
          <a:xfrm>
            <a:off x="304800" y="2667000"/>
            <a:ext cx="2743200" cy="2209800"/>
          </a:xfrm>
          <a:solidFill>
            <a:schemeClr val="accent3">
              <a:lumMod val="60000"/>
              <a:lumOff val="40000"/>
            </a:schemeClr>
          </a:solidFill>
        </p:spPr>
        <p:txBody>
          <a:bodyPr>
            <a:normAutofit/>
          </a:bodyPr>
          <a:lstStyle/>
          <a:p>
            <a:pPr>
              <a:buNone/>
            </a:pPr>
            <a:r>
              <a:rPr lang="en-US" dirty="0" smtClean="0"/>
              <a:t>    How is this hedgehog’s exterior an adaptation?</a:t>
            </a:r>
            <a:endParaRPr lang="en-US" dirty="0"/>
          </a:p>
        </p:txBody>
      </p:sp>
      <p:pic>
        <p:nvPicPr>
          <p:cNvPr id="21506" name="Picture 2" descr="http://www.awf.org/files/3904_file_hedgehog1.jpg"/>
          <p:cNvPicPr>
            <a:picLocks noChangeAspect="1" noChangeArrowheads="1"/>
          </p:cNvPicPr>
          <p:nvPr/>
        </p:nvPicPr>
        <p:blipFill>
          <a:blip r:embed="rId2" cstate="print"/>
          <a:srcRect/>
          <a:stretch>
            <a:fillRect/>
          </a:stretch>
        </p:blipFill>
        <p:spPr bwMode="auto">
          <a:xfrm>
            <a:off x="3200400" y="1905000"/>
            <a:ext cx="5491892" cy="3657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1017</TotalTime>
  <Words>306</Words>
  <Application>Microsoft Macintosh PowerPoint</Application>
  <PresentationFormat>On-screen Show (4:3)</PresentationFormat>
  <Paragraphs>35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Adaptations &amp;  (Whale) Evolution</vt:lpstr>
      <vt:lpstr>Adaptation:  Any trait that helps an organism survive and reproduce in its environment </vt:lpstr>
      <vt:lpstr>Adaptations How many can you find?</vt:lpstr>
      <vt:lpstr>Adaptations Speaking of Eyes…and Teeth</vt:lpstr>
      <vt:lpstr>Adaptations How many can you find?</vt:lpstr>
      <vt:lpstr>PowerPoint Presentation</vt:lpstr>
      <vt:lpstr>Adaptations Silent Flight</vt:lpstr>
      <vt:lpstr>Adaptation</vt:lpstr>
      <vt:lpstr>Adaptation</vt:lpstr>
      <vt:lpstr>Evolution:  The process of gradual change over time  OR The process in which inherited characteristics within a population change over generations, sometimes resulting in new species</vt:lpstr>
      <vt:lpstr>Pakicetus: 50 mya</vt:lpstr>
      <vt:lpstr>Ambulocetus: 49 mya</vt:lpstr>
      <vt:lpstr>Kutchicetus: 46 mya</vt:lpstr>
      <vt:lpstr>Dorudon: 40 mya</vt:lpstr>
      <vt:lpstr>Whale: present</vt:lpstr>
      <vt:lpstr>Videos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Corey Leet</dc:creator>
  <cp:lastModifiedBy>User</cp:lastModifiedBy>
  <cp:revision>68</cp:revision>
  <dcterms:created xsi:type="dcterms:W3CDTF">2010-11-28T18:03:52Z</dcterms:created>
  <dcterms:modified xsi:type="dcterms:W3CDTF">2013-03-15T18:47:18Z</dcterms:modified>
</cp:coreProperties>
</file>